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63" r:id="rId5"/>
    <p:sldId id="264" r:id="rId6"/>
    <p:sldId id="265" r:id="rId7"/>
    <p:sldId id="258" r:id="rId8"/>
    <p:sldId id="259" r:id="rId9"/>
    <p:sldId id="260" r:id="rId10"/>
    <p:sldId id="267" r:id="rId11"/>
    <p:sldId id="261" r:id="rId12"/>
    <p:sldId id="262" r:id="rId13"/>
    <p:sldId id="268" r:id="rId14"/>
    <p:sldId id="266"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878F47D-C48C-4C56-96C0-2DDFC0CB559F}"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1748710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878F47D-C48C-4C56-96C0-2DDFC0CB559F}"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3866542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878F47D-C48C-4C56-96C0-2DDFC0CB559F}"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1275138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878F47D-C48C-4C56-96C0-2DDFC0CB559F}"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215174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878F47D-C48C-4C56-96C0-2DDFC0CB559F}"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1951734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878F47D-C48C-4C56-96C0-2DDFC0CB559F}" type="datetimeFigureOut">
              <a:rPr lang="ru-RU" smtClean="0"/>
              <a:t>29.06.2020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1032956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878F47D-C48C-4C56-96C0-2DDFC0CB559F}" type="datetimeFigureOut">
              <a:rPr lang="ru-RU" smtClean="0"/>
              <a:t>29.06.2020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1848708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878F47D-C48C-4C56-96C0-2DDFC0CB559F}" type="datetimeFigureOut">
              <a:rPr lang="ru-RU" smtClean="0"/>
              <a:t>29.06.2020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840715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878F47D-C48C-4C56-96C0-2DDFC0CB559F}" type="datetimeFigureOut">
              <a:rPr lang="ru-RU" smtClean="0"/>
              <a:t>29.06.2020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1453199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878F47D-C48C-4C56-96C0-2DDFC0CB559F}" type="datetimeFigureOut">
              <a:rPr lang="ru-RU" smtClean="0"/>
              <a:t>29.06.2020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3396850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878F47D-C48C-4C56-96C0-2DDFC0CB559F}" type="datetimeFigureOut">
              <a:rPr lang="ru-RU" smtClean="0"/>
              <a:t>29.06.2020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B9306AB-1482-4002-B6C2-C03A64245257}" type="slidenum">
              <a:rPr lang="ru-RU" smtClean="0"/>
              <a:t>‹#›</a:t>
            </a:fld>
            <a:endParaRPr lang="ru-RU"/>
          </a:p>
        </p:txBody>
      </p:sp>
    </p:spTree>
    <p:extLst>
      <p:ext uri="{BB962C8B-B14F-4D97-AF65-F5344CB8AC3E}">
        <p14:creationId xmlns:p14="http://schemas.microsoft.com/office/powerpoint/2010/main" val="3167091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78F47D-C48C-4C56-96C0-2DDFC0CB559F}" type="datetimeFigureOut">
              <a:rPr lang="ru-RU" smtClean="0"/>
              <a:t>29.06.2020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306AB-1482-4002-B6C2-C03A64245257}" type="slidenum">
              <a:rPr lang="ru-RU" smtClean="0"/>
              <a:t>‹#›</a:t>
            </a:fld>
            <a:endParaRPr lang="ru-RU"/>
          </a:p>
        </p:txBody>
      </p:sp>
    </p:spTree>
    <p:extLst>
      <p:ext uri="{BB962C8B-B14F-4D97-AF65-F5344CB8AC3E}">
        <p14:creationId xmlns:p14="http://schemas.microsoft.com/office/powerpoint/2010/main" val="4159602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kk-KZ" b="1" smtClean="0"/>
              <a:t>Дәріс. Жобалаудың </a:t>
            </a:r>
            <a:r>
              <a:rPr lang="kk-KZ" b="1" dirty="0"/>
              <a:t>теориялық негіздері. Педагогикалық жобалаудың негізгі ұғымдары.  </a:t>
            </a:r>
            <a:r>
              <a:rPr lang="ru-RU" dirty="0"/>
              <a:t/>
            </a:r>
            <a:br>
              <a:rPr lang="ru-RU" dirty="0"/>
            </a:br>
            <a:endParaRPr lang="ru-RU" dirty="0"/>
          </a:p>
        </p:txBody>
      </p:sp>
      <p:sp>
        <p:nvSpPr>
          <p:cNvPr id="3" name="Подзаголовок 2"/>
          <p:cNvSpPr>
            <a:spLocks noGrp="1"/>
          </p:cNvSpPr>
          <p:nvPr>
            <p:ph type="subTitle" idx="1"/>
          </p:nvPr>
        </p:nvSpPr>
        <p:spPr>
          <a:xfrm>
            <a:off x="2411760" y="4725144"/>
            <a:ext cx="6400800" cy="1752600"/>
          </a:xfrm>
        </p:spPr>
        <p:txBody>
          <a:bodyPr>
            <a:normAutofit/>
          </a:bodyPr>
          <a:lstStyle/>
          <a:p>
            <a:endParaRPr lang="ru-RU" sz="28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55415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1095372054"/>
              </p:ext>
            </p:extLst>
          </p:nvPr>
        </p:nvGraphicFramePr>
        <p:xfrm>
          <a:off x="179512" y="692696"/>
          <a:ext cx="8856982" cy="6021287"/>
        </p:xfrm>
        <a:graphic>
          <a:graphicData uri="http://schemas.openxmlformats.org/drawingml/2006/table">
            <a:tbl>
              <a:tblPr firstRow="1" firstCol="1" lastRow="1" lastCol="1" bandRow="1" bandCol="1">
                <a:tableStyleId>{10A1B5D5-9B99-4C35-A422-299274C87663}</a:tableStyleId>
              </a:tblPr>
              <a:tblGrid>
                <a:gridCol w="2952019"/>
                <a:gridCol w="2952019"/>
                <a:gridCol w="2952944"/>
              </a:tblGrid>
              <a:tr h="860183">
                <a:tc>
                  <a:txBody>
                    <a:bodyPr/>
                    <a:lstStyle/>
                    <a:p>
                      <a:pPr algn="just">
                        <a:spcAft>
                          <a:spcPts val="0"/>
                        </a:spcAft>
                      </a:pPr>
                      <a:r>
                        <a:rPr lang="kk-KZ" sz="1800" dirty="0">
                          <a:effectLst/>
                          <a:latin typeface="Times New Roman" pitchFamily="18" charset="0"/>
                          <a:cs typeface="Times New Roman" pitchFamily="18" charset="0"/>
                        </a:rPr>
                        <a:t>Әлеуметтік-педагогикалық жобалар</a:t>
                      </a:r>
                      <a:endParaRPr lang="ru-RU" sz="1200" dirty="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800" dirty="0">
                          <a:effectLst/>
                          <a:latin typeface="Times New Roman" pitchFamily="18" charset="0"/>
                          <a:cs typeface="Times New Roman" pitchFamily="18" charset="0"/>
                        </a:rPr>
                        <a:t>Психология-педагогикалық жобалар</a:t>
                      </a:r>
                      <a:endParaRPr lang="ru-RU" sz="1200" dirty="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800" dirty="0">
                          <a:effectLst/>
                          <a:latin typeface="Times New Roman" pitchFamily="18" charset="0"/>
                          <a:cs typeface="Times New Roman" pitchFamily="18" charset="0"/>
                        </a:rPr>
                        <a:t>Білім берушілік жобалар.</a:t>
                      </a:r>
                      <a:endParaRPr lang="ru-RU" sz="1200" dirty="0">
                        <a:effectLst/>
                        <a:latin typeface="Times New Roman" pitchFamily="18" charset="0"/>
                        <a:ea typeface="Calibri"/>
                        <a:cs typeface="Times New Roman" pitchFamily="18" charset="0"/>
                      </a:endParaRPr>
                    </a:p>
                  </a:txBody>
                  <a:tcPr marL="68580" marR="68580" marT="0" marB="0"/>
                </a:tc>
              </a:tr>
              <a:tr h="1290276">
                <a:tc>
                  <a:txBody>
                    <a:bodyPr/>
                    <a:lstStyle/>
                    <a:p>
                      <a:pPr algn="just">
                        <a:spcAft>
                          <a:spcPts val="0"/>
                        </a:spcAft>
                      </a:pPr>
                      <a:r>
                        <a:rPr lang="kk-KZ" sz="1400">
                          <a:effectLst/>
                        </a:rPr>
                        <a:t>Педагогикалық құралдармен әлеуметтік жағдайларды өзгерту.</a:t>
                      </a:r>
                      <a:endParaRPr lang="ru-RU" sz="105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400" dirty="0">
                          <a:effectLst/>
                        </a:rPr>
                        <a:t>Оқыту мен тәрбиелеу мақсаттарын қайта жасау.</a:t>
                      </a:r>
                      <a:endParaRPr lang="ru-RU" sz="1050" dirty="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400">
                          <a:effectLst/>
                        </a:rPr>
                        <a:t>Білім беруге мемлекеттік- қоғамдық  талаптарды қалыптастыру.</a:t>
                      </a:r>
                      <a:endParaRPr lang="ru-RU" sz="1050">
                        <a:effectLst/>
                        <a:latin typeface="Times New Roman" pitchFamily="18" charset="0"/>
                        <a:ea typeface="Calibri"/>
                        <a:cs typeface="Times New Roman" pitchFamily="18" charset="0"/>
                      </a:endParaRPr>
                    </a:p>
                  </a:txBody>
                  <a:tcPr marL="68580" marR="68580" marT="0" marB="0"/>
                </a:tc>
              </a:tr>
              <a:tr h="1290276">
                <a:tc>
                  <a:txBody>
                    <a:bodyPr/>
                    <a:lstStyle/>
                    <a:p>
                      <a:pPr algn="just">
                        <a:spcAft>
                          <a:spcPts val="0"/>
                        </a:spcAft>
                      </a:pPr>
                      <a:r>
                        <a:rPr lang="kk-KZ" sz="1400">
                          <a:effectLst/>
                        </a:rPr>
                        <a:t>Педагогикалық құралдармен әлеуметтік мәселелерді шешу.</a:t>
                      </a:r>
                      <a:endParaRPr lang="ru-RU" sz="105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400">
                          <a:effectLst/>
                        </a:rPr>
                        <a:t>Оқыту мен тәрбиелеу амалдарын жасау және модификациялау.</a:t>
                      </a:r>
                      <a:endParaRPr lang="ru-RU" sz="105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400">
                          <a:effectLst/>
                        </a:rPr>
                        <a:t>Жобалау білім берудің сапасы.</a:t>
                      </a:r>
                      <a:endParaRPr lang="ru-RU" sz="1050">
                        <a:effectLst/>
                        <a:latin typeface="Times New Roman" pitchFamily="18" charset="0"/>
                        <a:ea typeface="Calibri"/>
                        <a:cs typeface="Times New Roman" pitchFamily="18" charset="0"/>
                      </a:endParaRPr>
                    </a:p>
                  </a:txBody>
                  <a:tcPr marL="68580" marR="68580" marT="0" marB="0"/>
                </a:tc>
              </a:tr>
              <a:tr h="1290276">
                <a:tc>
                  <a:txBody>
                    <a:bodyPr/>
                    <a:lstStyle/>
                    <a:p>
                      <a:pPr algn="just">
                        <a:spcAft>
                          <a:spcPts val="0"/>
                        </a:spcAft>
                      </a:pPr>
                      <a:r>
                        <a:rPr lang="kk-KZ" sz="1400" dirty="0">
                          <a:effectLst/>
                        </a:rPr>
                        <a:t> </a:t>
                      </a:r>
                      <a:endParaRPr lang="ru-RU" sz="1050" dirty="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400">
                          <a:effectLst/>
                        </a:rPr>
                        <a:t>Педагогикалық іс- әрекетті ұйымдастырудың формасын жасау.</a:t>
                      </a:r>
                      <a:endParaRPr lang="ru-RU" sz="105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400">
                          <a:effectLst/>
                        </a:rPr>
                        <a:t>Білім беру институттарын құрастыру.</a:t>
                      </a:r>
                      <a:endParaRPr lang="ru-RU" sz="1050">
                        <a:effectLst/>
                        <a:latin typeface="Times New Roman" pitchFamily="18" charset="0"/>
                        <a:ea typeface="Calibri"/>
                        <a:cs typeface="Times New Roman" pitchFamily="18" charset="0"/>
                      </a:endParaRPr>
                    </a:p>
                  </a:txBody>
                  <a:tcPr marL="68580" marR="68580" marT="0" marB="0"/>
                </a:tc>
              </a:tr>
              <a:tr h="1290276">
                <a:tc>
                  <a:txBody>
                    <a:bodyPr/>
                    <a:lstStyle/>
                    <a:p>
                      <a:pPr algn="just">
                        <a:spcAft>
                          <a:spcPts val="0"/>
                        </a:spcAft>
                      </a:pPr>
                      <a:r>
                        <a:rPr lang="kk-KZ" sz="1400" dirty="0">
                          <a:effectLst/>
                        </a:rPr>
                        <a:t> </a:t>
                      </a:r>
                      <a:endParaRPr lang="ru-RU" sz="1050" dirty="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400" b="0" dirty="0">
                          <a:effectLst/>
                        </a:rPr>
                        <a:t>Педагогикалық қарым-қатынас жүйесін қайта жасау.</a:t>
                      </a:r>
                      <a:endParaRPr lang="ru-RU" sz="1050" b="0" dirty="0">
                        <a:effectLst/>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1400" b="1" dirty="0">
                          <a:effectLst/>
                        </a:rPr>
                        <a:t>Білім беру стандарттарын жасау.</a:t>
                      </a:r>
                      <a:endParaRPr lang="ru-RU" sz="1050" b="1" dirty="0">
                        <a:effectLst/>
                        <a:latin typeface="Times New Roman" pitchFamily="18" charset="0"/>
                        <a:ea typeface="Calibri"/>
                        <a:cs typeface="Times New Roman" pitchFamily="18" charset="0"/>
                      </a:endParaRPr>
                    </a:p>
                  </a:txBody>
                  <a:tcPr marL="68580" marR="68580" marT="0" marB="0"/>
                </a:tc>
              </a:tr>
            </a:tbl>
          </a:graphicData>
        </a:graphic>
      </p:graphicFrame>
      <p:sp>
        <p:nvSpPr>
          <p:cNvPr id="5" name="TextBox 4"/>
          <p:cNvSpPr txBox="1"/>
          <p:nvPr/>
        </p:nvSpPr>
        <p:spPr>
          <a:xfrm>
            <a:off x="1547664" y="147990"/>
            <a:ext cx="5688632" cy="461665"/>
          </a:xfrm>
          <a:prstGeom prst="rect">
            <a:avLst/>
          </a:prstGeom>
          <a:noFill/>
        </p:spPr>
        <p:txBody>
          <a:bodyPr wrap="square" rtlCol="0">
            <a:spAutoFit/>
          </a:bodyPr>
          <a:lstStyle/>
          <a:p>
            <a:r>
              <a:rPr lang="kk-KZ" sz="2400" dirty="0" smtClean="0">
                <a:latin typeface="Times New Roman" pitchFamily="18" charset="0"/>
                <a:cs typeface="Times New Roman" pitchFamily="18" charset="0"/>
              </a:rPr>
              <a:t>Педагогикалық жобалардың түрлері</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44304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99592" y="260648"/>
            <a:ext cx="8640960" cy="1569660"/>
          </a:xfrm>
          <a:prstGeom prst="rect">
            <a:avLst/>
          </a:prstGeom>
        </p:spPr>
        <p:txBody>
          <a:bodyPr wrap="square">
            <a:spAutoFit/>
          </a:bodyPr>
          <a:lstStyle/>
          <a:p>
            <a:r>
              <a:rPr lang="kk-KZ" sz="2400" dirty="0">
                <a:latin typeface="Times New Roman" pitchFamily="18" charset="0"/>
                <a:cs typeface="Times New Roman" pitchFamily="18" charset="0"/>
              </a:rPr>
              <a:t>Әлеуметтік жүйелердің дамуын  жобалауды инновациялық процестің моделі ретінде қарастыруға болады</a:t>
            </a:r>
            <a:r>
              <a:rPr lang="kk-KZ"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
        <p:nvSpPr>
          <p:cNvPr id="5" name="Горизонтальный свиток 4"/>
          <p:cNvSpPr/>
          <p:nvPr/>
        </p:nvSpPr>
        <p:spPr>
          <a:xfrm>
            <a:off x="395536" y="3314150"/>
            <a:ext cx="8396871" cy="1699026"/>
          </a:xfrm>
          <a:prstGeom prst="horizontalScroll">
            <a:avLst/>
          </a:prstGeom>
        </p:spPr>
        <p:style>
          <a:lnRef idx="3">
            <a:schemeClr val="lt1"/>
          </a:lnRef>
          <a:fillRef idx="1">
            <a:schemeClr val="accent3"/>
          </a:fillRef>
          <a:effectRef idx="1">
            <a:schemeClr val="accent3"/>
          </a:effectRef>
          <a:fontRef idx="minor">
            <a:schemeClr val="lt1"/>
          </a:fontRef>
        </p:style>
        <p:txBody>
          <a:bodyPr rtlCol="0" anchor="ctr"/>
          <a:lstStyle/>
          <a:p>
            <a:r>
              <a:rPr lang="kk-KZ" sz="2000" b="1" dirty="0" smtClean="0">
                <a:latin typeface="Times New Roman" pitchFamily="18" charset="0"/>
                <a:cs typeface="Times New Roman" pitchFamily="18" charset="0"/>
              </a:rPr>
              <a:t>− күтілетін болашақтың бейнесі (біз қайда барғымыз келеді?);</a:t>
            </a:r>
            <a:endParaRPr lang="ru-RU" sz="2000" b="1" dirty="0">
              <a:latin typeface="Times New Roman" pitchFamily="18" charset="0"/>
              <a:cs typeface="Times New Roman" pitchFamily="18" charset="0"/>
            </a:endParaRPr>
          </a:p>
        </p:txBody>
      </p:sp>
      <p:sp>
        <p:nvSpPr>
          <p:cNvPr id="6" name="Горизонтальный свиток 5"/>
          <p:cNvSpPr/>
          <p:nvPr/>
        </p:nvSpPr>
        <p:spPr>
          <a:xfrm>
            <a:off x="382751" y="1628800"/>
            <a:ext cx="8396871" cy="1685350"/>
          </a:xfrm>
          <a:prstGeom prst="horizontalScroll">
            <a:avLst/>
          </a:prstGeom>
        </p:spPr>
        <p:style>
          <a:lnRef idx="3">
            <a:schemeClr val="lt1"/>
          </a:lnRef>
          <a:fillRef idx="1">
            <a:schemeClr val="accent2"/>
          </a:fillRef>
          <a:effectRef idx="1">
            <a:schemeClr val="accent2"/>
          </a:effectRef>
          <a:fontRef idx="minor">
            <a:schemeClr val="lt1"/>
          </a:fontRef>
        </p:style>
        <p:txBody>
          <a:bodyPr rtlCol="0" anchor="ctr"/>
          <a:lstStyle/>
          <a:p>
            <a:r>
              <a:rPr lang="kk-KZ" sz="2000" b="1" dirty="0" smtClean="0">
                <a:solidFill>
                  <a:schemeClr val="bg1"/>
                </a:solidFill>
                <a:latin typeface="Times New Roman" pitchFamily="18" charset="0"/>
                <a:cs typeface="Times New Roman" pitchFamily="18" charset="0"/>
              </a:rPr>
              <a:t>− ұйымның бастапқы жағдайы (біз қазір қайдамыз?);</a:t>
            </a:r>
            <a:endParaRPr lang="ru-RU" sz="2000" b="1" dirty="0">
              <a:solidFill>
                <a:schemeClr val="bg1"/>
              </a:solidFill>
              <a:latin typeface="Times New Roman" pitchFamily="18" charset="0"/>
              <a:cs typeface="Times New Roman" pitchFamily="18" charset="0"/>
            </a:endParaRPr>
          </a:p>
        </p:txBody>
      </p:sp>
      <p:sp>
        <p:nvSpPr>
          <p:cNvPr id="7" name="Горизонтальный свиток 6"/>
          <p:cNvSpPr/>
          <p:nvPr/>
        </p:nvSpPr>
        <p:spPr>
          <a:xfrm>
            <a:off x="397559" y="5013176"/>
            <a:ext cx="8396871" cy="1772816"/>
          </a:xfrm>
          <a:prstGeom prst="horizontalScroll">
            <a:avLst/>
          </a:prstGeom>
        </p:spPr>
        <p:style>
          <a:lnRef idx="3">
            <a:schemeClr val="lt1"/>
          </a:lnRef>
          <a:fillRef idx="1">
            <a:schemeClr val="accent6"/>
          </a:fillRef>
          <a:effectRef idx="1">
            <a:schemeClr val="accent6"/>
          </a:effectRef>
          <a:fontRef idx="minor">
            <a:schemeClr val="lt1"/>
          </a:fontRef>
        </p:style>
        <p:txBody>
          <a:bodyPr rtlCol="0" anchor="ctr"/>
          <a:lstStyle/>
          <a:p>
            <a:r>
              <a:rPr lang="kk-KZ" sz="2000" b="1" dirty="0" smtClean="0">
                <a:latin typeface="Times New Roman" pitchFamily="18" charset="0"/>
                <a:cs typeface="Times New Roman" pitchFamily="18" charset="0"/>
              </a:rPr>
              <a:t>− қазіргі жағдайдан болашаққа өту әрекеттерінің құрамы мен құрылымы (біз күтілетін нәтиже алуымыз үшін не жасаймыз?).</a:t>
            </a:r>
            <a:endParaRPr lang="ru-RU"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2927648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260648"/>
            <a:ext cx="8568952" cy="6370975"/>
          </a:xfrm>
          <a:prstGeom prst="rect">
            <a:avLst/>
          </a:prstGeom>
        </p:spPr>
        <p:txBody>
          <a:bodyPr wrap="square">
            <a:spAutoFit/>
          </a:bodyPr>
          <a:lstStyle/>
          <a:p>
            <a:r>
              <a:rPr lang="kk-KZ" sz="2400" b="1" i="1" dirty="0" smtClean="0">
                <a:latin typeface="Times New Roman" pitchFamily="18" charset="0"/>
                <a:cs typeface="Times New Roman" pitchFamily="18" charset="0"/>
              </a:rPr>
              <a:t>	Әлеуметтік-педагогикалық </a:t>
            </a:r>
            <a:r>
              <a:rPr lang="kk-KZ" sz="2400" b="1" i="1" dirty="0">
                <a:latin typeface="Times New Roman" pitchFamily="18" charset="0"/>
                <a:cs typeface="Times New Roman" pitchFamily="18" charset="0"/>
              </a:rPr>
              <a:t>жобалар</a:t>
            </a:r>
            <a:r>
              <a:rPr lang="kk-KZ" sz="2400" b="1" dirty="0">
                <a:latin typeface="Times New Roman" pitchFamily="18" charset="0"/>
                <a:cs typeface="Times New Roman" pitchFamily="18" charset="0"/>
              </a:rPr>
              <a:t>. </a:t>
            </a:r>
            <a:r>
              <a:rPr lang="kk-KZ" sz="2400" dirty="0">
                <a:latin typeface="Times New Roman" pitchFamily="18" charset="0"/>
                <a:cs typeface="Times New Roman" pitchFamily="18" charset="0"/>
              </a:rPr>
              <a:t>Әлеуметтік-педагогикалық жобалау дегенде педагогикалық құралдар арқылы әлеуметтік үдерістерді, құбылыстарды, жағдайларды өзгерту мүмкіндігі түсіндіріледі. Әрбір  әлеуметтік-педагогикалық жоба өзіндік қоғамдық миссияға (мағынаға) ие. Ол қоршаған әлеуметтік ортаны өзгертуге және жоба қатысушыларының ортақ сапасына қатысты өзіндік анықтауды қажет ететін әлеуметтік болжау мен алдын ала көру негізінде пайда болады. Оның мақсаты әлеуметтік ортада позитивті өзгеріске әкеле алатын педагогикалық ұйымдасқан әрекеттер жүйесі көмегімен </a:t>
            </a:r>
            <a:r>
              <a:rPr lang="kk-KZ" sz="2400" b="1" dirty="0">
                <a:latin typeface="Times New Roman" pitchFamily="18" charset="0"/>
                <a:cs typeface="Times New Roman" pitchFamily="18" charset="0"/>
              </a:rPr>
              <a:t>иницииррование </a:t>
            </a:r>
            <a:r>
              <a:rPr lang="kk-KZ" sz="2400" dirty="0">
                <a:latin typeface="Times New Roman" pitchFamily="18" charset="0"/>
                <a:cs typeface="Times New Roman" pitchFamily="18" charset="0"/>
              </a:rPr>
              <a:t>болып табылады әлеуметтік-педагогикалық жобаның өзіндік контексі әлеуметтік серіктестік қатынасын қалыптастырады. Бұл жағдайда әлеуметтік серіктестік әр түрлі қоғамдық және мемлекеттік күштердің, әр түрлі жастағы және әлеуметтік деңгейдегі адамдардың жобалық іс әрекетте еркін және тең құқылы өзара әрекеттесуі ретінде түсіндіріледі.</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260463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6"/>
            <a:ext cx="8712968" cy="6370975"/>
          </a:xfrm>
          <a:prstGeom prst="rect">
            <a:avLst/>
          </a:prstGeom>
        </p:spPr>
        <p:txBody>
          <a:bodyPr wrap="square">
            <a:spAutoFit/>
          </a:bodyPr>
          <a:lstStyle/>
          <a:p>
            <a:r>
              <a:rPr lang="kk-KZ" sz="2400" dirty="0" smtClean="0">
                <a:latin typeface="Times New Roman" pitchFamily="18" charset="0"/>
                <a:cs typeface="Times New Roman" pitchFamily="18" charset="0"/>
              </a:rPr>
              <a:t>	Әлеуметтік-педагогикалық </a:t>
            </a:r>
            <a:r>
              <a:rPr lang="kk-KZ" sz="2400" dirty="0">
                <a:latin typeface="Times New Roman" pitchFamily="18" charset="0"/>
                <a:cs typeface="Times New Roman" pitchFamily="18" charset="0"/>
              </a:rPr>
              <a:t>жобалар қоршаған ортаны педагогикалық элементтермен құнарландыра отырып, ортаға белгілі жағымды әсер етуге қабілетті. </a:t>
            </a: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Әлеуметтік-педагогикалық жоба шеңберінде іс-әрекет логикасы жобалаудың ортақ логикасына сай келеді бірақ, мәселелілік, концептуализация, мақсаттылық және тағы басқа жобалық процедуралармен байланысты әрекеттер әлеуметтік ортамен, кең мағынадағы білім беру кеңістігімен өзара әрекеттесуді белсендендіруге бағытталған.</a:t>
            </a:r>
            <a:endParaRPr lang="ru-RU" sz="2400" dirty="0">
              <a:latin typeface="Times New Roman" pitchFamily="18" charset="0"/>
              <a:cs typeface="Times New Roman" pitchFamily="18" charset="0"/>
            </a:endParaRPr>
          </a:p>
          <a:p>
            <a:r>
              <a:rPr lang="kk-KZ" sz="2400" dirty="0" smtClean="0">
                <a:latin typeface="Times New Roman" pitchFamily="18" charset="0"/>
                <a:cs typeface="Times New Roman" pitchFamily="18" charset="0"/>
              </a:rPr>
              <a:t>	Әлеуметтік-педагогикалық </a:t>
            </a:r>
            <a:r>
              <a:rPr lang="kk-KZ" sz="2400" dirty="0">
                <a:latin typeface="Times New Roman" pitchFamily="18" charset="0"/>
                <a:cs typeface="Times New Roman" pitchFamily="18" charset="0"/>
              </a:rPr>
              <a:t>жобалаудың типтік мысалы ретінде балалар және жастар клубтарымен, өмір сүру орындары орталықтармен, қоғамдық ұйымдармен, бірлестіктермен  байланысты жобалар жатады. Олардың өнімдері балалар бірлестіктері іс-әрекетінің бағдарламалары, мектептегі және мектептен тыс ұйымдардың жұмысының жаңа бағыттағы жобалары клубтық жұмыстар жобалары, қоғамдық жұмыс пен қоғамдық акциялардың сцинариі жатады</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788874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3374085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Жоспар</a:t>
            </a:r>
            <a:endParaRPr lang="ru-RU" dirty="0"/>
          </a:p>
        </p:txBody>
      </p:sp>
      <p:sp>
        <p:nvSpPr>
          <p:cNvPr id="3" name="Объект 2"/>
          <p:cNvSpPr>
            <a:spLocks noGrp="1"/>
          </p:cNvSpPr>
          <p:nvPr>
            <p:ph idx="1"/>
          </p:nvPr>
        </p:nvSpPr>
        <p:spPr/>
        <p:txBody>
          <a:bodyPr/>
          <a:lstStyle/>
          <a:p>
            <a:r>
              <a:rPr lang="kk-KZ" dirty="0"/>
              <a:t>А.М.Новиков бойынша құрылған жүйелік классификация </a:t>
            </a:r>
            <a:r>
              <a:rPr lang="kk-KZ" dirty="0" smtClean="0"/>
              <a:t>.</a:t>
            </a:r>
          </a:p>
          <a:p>
            <a:r>
              <a:rPr lang="kk-KZ" b="1" dirty="0"/>
              <a:t>Педагогикалық жобалаудың негізгі ұғымдары.</a:t>
            </a:r>
            <a:endParaRPr lang="tr-TR" dirty="0" smtClean="0"/>
          </a:p>
          <a:p>
            <a:endParaRPr lang="kk-KZ" dirty="0" smtClean="0"/>
          </a:p>
          <a:p>
            <a:endParaRPr lang="ru-RU" dirty="0"/>
          </a:p>
        </p:txBody>
      </p:sp>
    </p:spTree>
    <p:extLst>
      <p:ext uri="{BB962C8B-B14F-4D97-AF65-F5344CB8AC3E}">
        <p14:creationId xmlns:p14="http://schemas.microsoft.com/office/powerpoint/2010/main" val="2866938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404664"/>
            <a:ext cx="8784976" cy="5832648"/>
          </a:xfrm>
        </p:spPr>
        <p:txBody>
          <a:bodyPr>
            <a:noAutofit/>
          </a:bodyPr>
          <a:lstStyle/>
          <a:p>
            <a:pPr algn="l"/>
            <a:r>
              <a:rPr lang="kk-KZ" sz="1900" b="1" i="1" dirty="0" smtClean="0">
                <a:solidFill>
                  <a:schemeClr val="tx1"/>
                </a:solidFill>
                <a:latin typeface="Times New Roman" pitchFamily="18" charset="0"/>
                <a:cs typeface="Times New Roman" pitchFamily="18" charset="0"/>
              </a:rPr>
              <a:t>В.С.Безрукова әлеуметтік-педагогикалық жобалаудың келсідей іс-әрекетті көрсетеді:</a:t>
            </a:r>
          </a:p>
          <a:p>
            <a:pPr marL="514350" indent="-514350" algn="l">
              <a:buAutoNum type="arabicPeriod"/>
            </a:pPr>
            <a:r>
              <a:rPr lang="kk-KZ" sz="1900" b="1" dirty="0" smtClean="0">
                <a:solidFill>
                  <a:schemeClr val="tx1"/>
                </a:solidFill>
                <a:latin typeface="Times New Roman" pitchFamily="18" charset="0"/>
                <a:cs typeface="Times New Roman" pitchFamily="18" charset="0"/>
              </a:rPr>
              <a:t>Дайындық жұмысы</a:t>
            </a:r>
          </a:p>
          <a:p>
            <a:pPr marL="457200" indent="-457200" algn="l">
              <a:buFontTx/>
              <a:buChar char="-"/>
            </a:pPr>
            <a:r>
              <a:rPr lang="kk-KZ" sz="1900" dirty="0" smtClean="0">
                <a:solidFill>
                  <a:schemeClr val="tx1"/>
                </a:solidFill>
                <a:latin typeface="Times New Roman" pitchFamily="18" charset="0"/>
                <a:cs typeface="Times New Roman" pitchFamily="18" charset="0"/>
              </a:rPr>
              <a:t>Жобалау объектісін анализдеу;</a:t>
            </a:r>
          </a:p>
          <a:p>
            <a:pPr marL="457200" indent="-457200" algn="l">
              <a:buFontTx/>
              <a:buChar char="-"/>
            </a:pPr>
            <a:r>
              <a:rPr lang="kk-KZ" sz="1900" dirty="0" smtClean="0">
                <a:solidFill>
                  <a:schemeClr val="tx1"/>
                </a:solidFill>
                <a:latin typeface="Times New Roman" pitchFamily="18" charset="0"/>
                <a:cs typeface="Times New Roman" pitchFamily="18" charset="0"/>
              </a:rPr>
              <a:t>Жобалау формасын таңдау;</a:t>
            </a:r>
          </a:p>
          <a:p>
            <a:pPr marL="457200" indent="-457200" algn="l">
              <a:buFontTx/>
              <a:buChar char="-"/>
            </a:pPr>
            <a:r>
              <a:rPr lang="kk-KZ" sz="1900" dirty="0" smtClean="0">
                <a:solidFill>
                  <a:schemeClr val="tx1"/>
                </a:solidFill>
                <a:latin typeface="Times New Roman" pitchFamily="18" charset="0"/>
                <a:cs typeface="Times New Roman" pitchFamily="18" charset="0"/>
              </a:rPr>
              <a:t>Жобалаудың теориялық басшылыққа алынуы</a:t>
            </a:r>
          </a:p>
          <a:p>
            <a:pPr marL="457200" indent="-457200" algn="l">
              <a:buFontTx/>
              <a:buChar char="-"/>
            </a:pPr>
            <a:r>
              <a:rPr lang="kk-KZ" sz="1900" dirty="0" smtClean="0">
                <a:solidFill>
                  <a:schemeClr val="tx1"/>
                </a:solidFill>
                <a:latin typeface="Times New Roman" pitchFamily="18" charset="0"/>
                <a:cs typeface="Times New Roman" pitchFamily="18" charset="0"/>
              </a:rPr>
              <a:t>Жобалаудың әдіснамалық қамтылуы;</a:t>
            </a:r>
          </a:p>
          <a:p>
            <a:pPr marL="457200" indent="-457200" algn="l">
              <a:buFontTx/>
              <a:buChar char="-"/>
            </a:pPr>
            <a:r>
              <a:rPr lang="kk-KZ" sz="1900" dirty="0" smtClean="0">
                <a:solidFill>
                  <a:schemeClr val="tx1"/>
                </a:solidFill>
                <a:latin typeface="Times New Roman" pitchFamily="18" charset="0"/>
                <a:cs typeface="Times New Roman" pitchFamily="18" charset="0"/>
              </a:rPr>
              <a:t>Жобалаудың аймақтық- мерзімдік қамтылуы;</a:t>
            </a:r>
          </a:p>
          <a:p>
            <a:pPr marL="457200" indent="-457200" algn="l">
              <a:buFontTx/>
              <a:buChar char="-"/>
            </a:pPr>
            <a:r>
              <a:rPr lang="kk-KZ" sz="1900" dirty="0" smtClean="0">
                <a:solidFill>
                  <a:schemeClr val="tx1"/>
                </a:solidFill>
                <a:latin typeface="Times New Roman" pitchFamily="18" charset="0"/>
                <a:cs typeface="Times New Roman" pitchFamily="18" charset="0"/>
              </a:rPr>
              <a:t>Жобалаудың техникалық қамтылуы;</a:t>
            </a:r>
          </a:p>
          <a:p>
            <a:pPr marL="457200" indent="-457200" algn="l">
              <a:buFontTx/>
              <a:buChar char="-"/>
            </a:pPr>
            <a:r>
              <a:rPr lang="kk-KZ" sz="1900" dirty="0" smtClean="0">
                <a:solidFill>
                  <a:schemeClr val="tx1"/>
                </a:solidFill>
                <a:latin typeface="Times New Roman" pitchFamily="18" charset="0"/>
                <a:cs typeface="Times New Roman" pitchFamily="18" charset="0"/>
              </a:rPr>
              <a:t>Жобалаудың құқықтық қамтылуы,</a:t>
            </a:r>
          </a:p>
          <a:p>
            <a:pPr algn="l"/>
            <a:r>
              <a:rPr lang="kk-KZ" sz="1900" b="1" dirty="0" smtClean="0">
                <a:solidFill>
                  <a:schemeClr val="tx1"/>
                </a:solidFill>
                <a:latin typeface="Times New Roman" pitchFamily="18" charset="0"/>
                <a:cs typeface="Times New Roman" pitchFamily="18" charset="0"/>
              </a:rPr>
              <a:t>2. Нақты жобаны әзірлеу</a:t>
            </a:r>
          </a:p>
          <a:p>
            <a:pPr marL="342900" indent="-342900" algn="l">
              <a:buFontTx/>
              <a:buChar char="-"/>
            </a:pPr>
            <a:r>
              <a:rPr lang="kk-KZ" sz="1900" dirty="0" smtClean="0">
                <a:solidFill>
                  <a:schemeClr val="tx1"/>
                </a:solidFill>
                <a:latin typeface="Times New Roman" pitchFamily="18" charset="0"/>
                <a:cs typeface="Times New Roman" pitchFamily="18" charset="0"/>
              </a:rPr>
              <a:t>Жүйелілік факторларды таңдау</a:t>
            </a:r>
          </a:p>
          <a:p>
            <a:pPr marL="342900" indent="-342900" algn="l">
              <a:buFontTx/>
              <a:buChar char="-"/>
            </a:pPr>
            <a:r>
              <a:rPr lang="kk-KZ" sz="1900" dirty="0" smtClean="0">
                <a:solidFill>
                  <a:schemeClr val="tx1"/>
                </a:solidFill>
                <a:latin typeface="Times New Roman" pitchFamily="18" charset="0"/>
                <a:cs typeface="Times New Roman" pitchFamily="18" charset="0"/>
              </a:rPr>
              <a:t> компоненттер арасындағы қарым-қатынас</a:t>
            </a:r>
          </a:p>
          <a:p>
            <a:pPr marL="342900" indent="-342900" algn="l">
              <a:buFontTx/>
              <a:buChar char="-"/>
            </a:pPr>
            <a:r>
              <a:rPr lang="kk-KZ" sz="1900" dirty="0" smtClean="0">
                <a:solidFill>
                  <a:schemeClr val="tx1"/>
                </a:solidFill>
                <a:latin typeface="Times New Roman" pitchFamily="18" charset="0"/>
                <a:cs typeface="Times New Roman" pitchFamily="18" charset="0"/>
              </a:rPr>
              <a:t>Құжаттарды әзірлеу</a:t>
            </a:r>
          </a:p>
          <a:p>
            <a:pPr algn="l"/>
            <a:r>
              <a:rPr lang="kk-KZ" sz="1900" b="1" dirty="0" smtClean="0">
                <a:solidFill>
                  <a:schemeClr val="tx1"/>
                </a:solidFill>
                <a:latin typeface="Times New Roman" pitchFamily="18" charset="0"/>
                <a:cs typeface="Times New Roman" pitchFamily="18" charset="0"/>
              </a:rPr>
              <a:t>3. Жобалаудың сапалық тексерілуі</a:t>
            </a:r>
          </a:p>
          <a:p>
            <a:pPr marL="342900" indent="-342900" algn="l">
              <a:buFontTx/>
              <a:buChar char="-"/>
            </a:pPr>
            <a:r>
              <a:rPr lang="kk-KZ" sz="1900" dirty="0" smtClean="0">
                <a:solidFill>
                  <a:schemeClr val="tx1"/>
                </a:solidFill>
                <a:latin typeface="Times New Roman" pitchFamily="18" charset="0"/>
                <a:cs typeface="Times New Roman" pitchFamily="18" charset="0"/>
              </a:rPr>
              <a:t>Жобалаудың сапасына эксперимент жасау</a:t>
            </a:r>
          </a:p>
          <a:p>
            <a:pPr marL="342900" indent="-342900" algn="l">
              <a:buFontTx/>
              <a:buChar char="-"/>
            </a:pPr>
            <a:r>
              <a:rPr lang="kk-KZ" sz="1900" dirty="0" smtClean="0">
                <a:solidFill>
                  <a:schemeClr val="tx1"/>
                </a:solidFill>
                <a:latin typeface="Times New Roman" pitchFamily="18" charset="0"/>
                <a:cs typeface="Times New Roman" pitchFamily="18" charset="0"/>
              </a:rPr>
              <a:t>Жобаның бағасын беру</a:t>
            </a:r>
          </a:p>
          <a:p>
            <a:pPr marL="342900" indent="-342900" algn="l">
              <a:buFontTx/>
              <a:buChar char="-"/>
            </a:pPr>
            <a:r>
              <a:rPr lang="kk-KZ" sz="1900" dirty="0" smtClean="0">
                <a:solidFill>
                  <a:schemeClr val="tx1"/>
                </a:solidFill>
                <a:latin typeface="Times New Roman" pitchFamily="18" charset="0"/>
                <a:cs typeface="Times New Roman" pitchFamily="18" charset="0"/>
              </a:rPr>
              <a:t>Жобаны іске асыруға шешім шығару</a:t>
            </a:r>
          </a:p>
          <a:p>
            <a:pPr marL="457200" indent="-457200" algn="l">
              <a:buFontTx/>
              <a:buChar char="-"/>
            </a:pPr>
            <a:endParaRPr lang="kk-KZ" sz="1900" dirty="0" smtClean="0">
              <a:solidFill>
                <a:schemeClr val="tx1"/>
              </a:solidFill>
              <a:latin typeface="Times New Roman" pitchFamily="18" charset="0"/>
              <a:cs typeface="Times New Roman" pitchFamily="18" charset="0"/>
            </a:endParaRPr>
          </a:p>
          <a:p>
            <a:pPr marL="457200" indent="-457200" algn="l">
              <a:buFontTx/>
              <a:buChar char="-"/>
            </a:pPr>
            <a:endParaRPr lang="kk-KZ" sz="1900" dirty="0" smtClean="0">
              <a:solidFill>
                <a:schemeClr val="tx1"/>
              </a:solidFill>
              <a:latin typeface="Times New Roman" pitchFamily="18" charset="0"/>
              <a:cs typeface="Times New Roman" pitchFamily="18" charset="0"/>
            </a:endParaRPr>
          </a:p>
          <a:p>
            <a:pPr algn="l"/>
            <a:endParaRPr lang="ru-RU" sz="19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18475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27584" y="1582341"/>
            <a:ext cx="7704856" cy="3785652"/>
          </a:xfrm>
          <a:prstGeom prst="rect">
            <a:avLst/>
          </a:prstGeom>
        </p:spPr>
        <p:txBody>
          <a:bodyPr wrap="square">
            <a:spAutoFit/>
          </a:bodyPr>
          <a:lstStyle/>
          <a:p>
            <a:pPr algn="ctr"/>
            <a:r>
              <a:rPr lang="kk-KZ" sz="2400" dirty="0">
                <a:latin typeface="Times New Roman" pitchFamily="18" charset="0"/>
                <a:cs typeface="Times New Roman" pitchFamily="18" charset="0"/>
              </a:rPr>
              <a:t>Бүгінде  әлеуметтік басқару, әлеуметтік жоспарлау, әлеуметтік және ұйымдастырушылық үрдістер мен құрылымдарды құрастыру және жобалау, дизайнерлік және архитектуралық жобалаулар топтарының тәжірибелері қалыптасып, жедел дамуда. Олардың басты ерекшелігі-бір жағынан, ондағы объектілер әлеуметтік тұрғыдан сипатталғанымен, екінші жағынан, әрекеттердің орындалу стратегиялары жүйелік- техникалық, квазиинженерлік және жобалық сипатта орындалады.</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75373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44383" y="260648"/>
            <a:ext cx="8784976" cy="5632311"/>
          </a:xfrm>
          <a:prstGeom prst="rect">
            <a:avLst/>
          </a:prstGeom>
        </p:spPr>
        <p:txBody>
          <a:bodyPr wrap="square">
            <a:spAutoFit/>
          </a:bodyPr>
          <a:lstStyle/>
          <a:p>
            <a:r>
              <a:rPr lang="en-US" sz="2000" dirty="0" smtClean="0">
                <a:latin typeface="Times New Roman" pitchFamily="18" charset="0"/>
                <a:cs typeface="Times New Roman" pitchFamily="18" charset="0"/>
              </a:rPr>
              <a:t>	</a:t>
            </a:r>
            <a:r>
              <a:rPr lang="kk-KZ" sz="2000" dirty="0" smtClean="0">
                <a:latin typeface="Times New Roman" pitchFamily="18" charset="0"/>
                <a:cs typeface="Times New Roman" pitchFamily="18" charset="0"/>
              </a:rPr>
              <a:t>Осындай </a:t>
            </a:r>
            <a:r>
              <a:rPr lang="kk-KZ" sz="2000" dirty="0">
                <a:latin typeface="Times New Roman" pitchFamily="18" charset="0"/>
                <a:cs typeface="Times New Roman" pitchFamily="18" charset="0"/>
              </a:rPr>
              <a:t>ғылыми ізденістерде пайда болған  жаңа бағыттарды </a:t>
            </a:r>
            <a:r>
              <a:rPr lang="kk-KZ" sz="2000" i="1" dirty="0">
                <a:latin typeface="Times New Roman" pitchFamily="18" charset="0"/>
                <a:cs typeface="Times New Roman" pitchFamily="18" charset="0"/>
              </a:rPr>
              <a:t>әлеуметтік құрастырулар</a:t>
            </a:r>
            <a:r>
              <a:rPr lang="kk-KZ" sz="2000" dirty="0">
                <a:latin typeface="Times New Roman" pitchFamily="18" charset="0"/>
                <a:cs typeface="Times New Roman" pitchFamily="18" charset="0"/>
              </a:rPr>
              <a:t> деп атау шартты түрде деуге болады, өйткені, әлеуметтік зерттеулер көмегімен біз әлеуметтік объект туралы біле аламыз, әлеуметтік құрастыру (модельдеу) оның даму бағытарын айқындап береді, ал </a:t>
            </a:r>
            <a:r>
              <a:rPr lang="kk-KZ" sz="2000" i="1" dirty="0">
                <a:latin typeface="Times New Roman" pitchFamily="18" charset="0"/>
                <a:cs typeface="Times New Roman" pitchFamily="18" charset="0"/>
              </a:rPr>
              <a:t>әлеуметтік жобалау</a:t>
            </a:r>
            <a:r>
              <a:rPr lang="kk-KZ" sz="2000" dirty="0">
                <a:latin typeface="Times New Roman" pitchFamily="18" charset="0"/>
                <a:cs typeface="Times New Roman" pitchFamily="18" charset="0"/>
              </a:rPr>
              <a:t> оны жүйелік тұрғыда тиімді түрде қайта құру жолдарын көрсетед. Олар әлеуметтік құрастырудың бірнеше принциптерін белгілейді, олар, жоғарыда айтылған – </a:t>
            </a:r>
            <a:r>
              <a:rPr lang="kk-KZ" sz="2000" i="1" dirty="0">
                <a:latin typeface="Times New Roman" pitchFamily="18" charset="0"/>
                <a:cs typeface="Times New Roman" pitchFamily="18" charset="0"/>
              </a:rPr>
              <a:t>алдын –ала талдау жасау, объектіге жүйелі сипаттама беру, мақсат қою және оған жету жолдарын анықтау, жүзеге асыру әрекеттері.</a:t>
            </a:r>
            <a:r>
              <a:rPr lang="kk-KZ" sz="2000" dirty="0">
                <a:latin typeface="Times New Roman" pitchFamily="18" charset="0"/>
                <a:cs typeface="Times New Roman" pitchFamily="18" charset="0"/>
              </a:rPr>
              <a:t>  Бұл жерде құрастыру идеясын көздейтін түйінді сөздер де анықталған - </a:t>
            </a:r>
            <a:r>
              <a:rPr lang="kk-KZ" sz="2000" i="1" dirty="0">
                <a:latin typeface="Times New Roman" pitchFamily="18" charset="0"/>
                <a:cs typeface="Times New Roman" pitchFamily="18" charset="0"/>
              </a:rPr>
              <a:t>«әлеуметтік зерттеулер», «болжау», «тиімді түрде қайта құру», «жүйелік тұрғы».</a:t>
            </a:r>
            <a:r>
              <a:rPr lang="kk-KZ" sz="2000" dirty="0">
                <a:latin typeface="Times New Roman" pitchFamily="18" charset="0"/>
                <a:cs typeface="Times New Roman" pitchFamily="18" charset="0"/>
              </a:rPr>
              <a:t> Осылайша, әлеуметтік инженерия саласын құрайтын жаңа әрекет негізделіп, ол жалпы түрде «әлеуметтік жобалау» деп көрсетіліп жүрсе  де жаңа әрекеттің нақты атауы болған жоқ. </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Жаңа атаудың қажеттігі сол кездегі қоғамдық санада пайда болған жаңа құбылысты –  ұйымдастыру әрекетіндегі инженерлік парадигманың орнына келіп жатқан </a:t>
            </a:r>
            <a:r>
              <a:rPr lang="kk-KZ" sz="2000" i="1" dirty="0">
                <a:latin typeface="Times New Roman" pitchFamily="18" charset="0"/>
                <a:cs typeface="Times New Roman" pitchFamily="18" charset="0"/>
              </a:rPr>
              <a:t>жобалау парадигмасын –  «әлеуметтік құрастыру»</a:t>
            </a:r>
            <a:r>
              <a:rPr lang="kk-KZ" sz="2000" dirty="0">
                <a:latin typeface="Times New Roman" pitchFamily="18" charset="0"/>
                <a:cs typeface="Times New Roman" pitchFamily="18" charset="0"/>
              </a:rPr>
              <a:t> терминімен түсіндірудің жеткіліксіз болуынан еді. Сөйтіп, 70 - 80– жылдары бұл әрекеттің жаңа атауы - </a:t>
            </a:r>
            <a:r>
              <a:rPr lang="kk-KZ" sz="2000" i="1" dirty="0">
                <a:latin typeface="Times New Roman" pitchFamily="18" charset="0"/>
                <a:cs typeface="Times New Roman" pitchFamily="18" charset="0"/>
              </a:rPr>
              <a:t>«әлеуметтік жобалау</a:t>
            </a:r>
            <a:r>
              <a:rPr lang="kk-KZ" sz="2000" dirty="0">
                <a:latin typeface="Times New Roman" pitchFamily="18" charset="0"/>
                <a:cs typeface="Times New Roman" pitchFamily="18" charset="0"/>
              </a:rPr>
              <a:t>» ретінде қалыптасты.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897083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5229200"/>
            <a:ext cx="8712968" cy="14773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kk-KZ" dirty="0"/>
              <a:t>Әлеуметтік жобалау бір біріне теориялық қағидалары бойынша тығыз байланысты екі бағытта дамуда, бірі –философияға негізделсе, екіншісі әлеуметтану ғылымына сүйенеді. Олардың екеуіне де ортақ  болып отырған тұжырым - әлеуметтік жобалау  әлеуметтік инженерияның бір түрі ретінде өзекті әлеуметтік проблемаларды шешудің тиімді құралы ретінде қызмет етуі қажет деп есептелуі.</a:t>
            </a:r>
            <a:endParaRPr lang="ru-RU" dirty="0"/>
          </a:p>
        </p:txBody>
      </p:sp>
      <p:sp>
        <p:nvSpPr>
          <p:cNvPr id="5" name="Прямоугольник 4"/>
          <p:cNvSpPr/>
          <p:nvPr/>
        </p:nvSpPr>
        <p:spPr>
          <a:xfrm>
            <a:off x="1043608" y="404664"/>
            <a:ext cx="7416824" cy="7920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dirty="0" smtClean="0"/>
              <a:t>Әлеуметтік жобалау </a:t>
            </a:r>
            <a:endParaRPr lang="ru-RU" dirty="0"/>
          </a:p>
        </p:txBody>
      </p:sp>
      <p:sp>
        <p:nvSpPr>
          <p:cNvPr id="6" name="Прямоугольник 5"/>
          <p:cNvSpPr/>
          <p:nvPr/>
        </p:nvSpPr>
        <p:spPr>
          <a:xfrm>
            <a:off x="1043608" y="1412776"/>
            <a:ext cx="2286000" cy="19442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dirty="0" smtClean="0"/>
              <a:t>Философия </a:t>
            </a:r>
            <a:endParaRPr lang="ru-RU" dirty="0"/>
          </a:p>
        </p:txBody>
      </p:sp>
      <p:sp>
        <p:nvSpPr>
          <p:cNvPr id="7" name="Прямоугольник 6"/>
          <p:cNvSpPr/>
          <p:nvPr/>
        </p:nvSpPr>
        <p:spPr>
          <a:xfrm>
            <a:off x="5615608" y="1412776"/>
            <a:ext cx="2286000" cy="19442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dirty="0" smtClean="0"/>
              <a:t>Әлеуметтану</a:t>
            </a:r>
            <a:endParaRPr lang="ru-RU" dirty="0"/>
          </a:p>
        </p:txBody>
      </p:sp>
      <p:sp>
        <p:nvSpPr>
          <p:cNvPr id="8" name="Правая фигурная скобка 7"/>
          <p:cNvSpPr/>
          <p:nvPr/>
        </p:nvSpPr>
        <p:spPr>
          <a:xfrm rot="5400000">
            <a:off x="4346724" y="1979592"/>
            <a:ext cx="792089" cy="3546894"/>
          </a:xfrm>
          <a:prstGeom prst="rightBrace">
            <a:avLst>
              <a:gd name="adj1" fmla="val 8333"/>
              <a:gd name="adj2" fmla="val 50330"/>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ru-RU"/>
          </a:p>
        </p:txBody>
      </p:sp>
      <p:sp>
        <p:nvSpPr>
          <p:cNvPr id="9" name="Прямоугольник 8"/>
          <p:cNvSpPr/>
          <p:nvPr/>
        </p:nvSpPr>
        <p:spPr>
          <a:xfrm>
            <a:off x="971600" y="3986480"/>
            <a:ext cx="7272808" cy="1015663"/>
          </a:xfrm>
          <a:prstGeom prst="rect">
            <a:avLst/>
          </a:prstGeom>
        </p:spPr>
        <p:txBody>
          <a:bodyPr wrap="square">
            <a:spAutoFit/>
          </a:bodyPr>
          <a:lstStyle/>
          <a:p>
            <a:r>
              <a:rPr lang="kk-KZ" sz="2000" dirty="0" smtClean="0">
                <a:latin typeface="Times New Roman" pitchFamily="18" charset="0"/>
                <a:cs typeface="Times New Roman" pitchFamily="18" charset="0"/>
              </a:rPr>
              <a:t>- әлеуметтік жобалау  әлеуметтік инженерияның бір түрі ретінде өзекті әлеуметтік проблемаларды шешудің тиімді құралы ретінде қызмет етуі қажет деп есептелуі.</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577354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8404" y="0"/>
            <a:ext cx="8696084" cy="2060848"/>
          </a:xfrm>
        </p:spPr>
        <p:txBody>
          <a:bodyPr>
            <a:noAutofit/>
          </a:bodyPr>
          <a:lstStyle/>
          <a:p>
            <a:r>
              <a:rPr lang="kk-KZ" sz="2000" dirty="0">
                <a:latin typeface="Times New Roman" pitchFamily="18" charset="0"/>
                <a:cs typeface="Times New Roman" pitchFamily="18" charset="0"/>
              </a:rPr>
              <a:t>Әлеуметтік жүйелерді басқарудағы жобалау түрлерінің, оларды қолдану аясының тым көптігі оларды классификциялауды қажет етеді, оны А.М.Новиков бойынша құрылған жүйелік классификация негізінде қарастырып көрейік.</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
        <p:nvSpPr>
          <p:cNvPr id="4" name="Прямоугольник 3"/>
          <p:cNvSpPr/>
          <p:nvPr/>
        </p:nvSpPr>
        <p:spPr>
          <a:xfrm>
            <a:off x="251814" y="1628800"/>
            <a:ext cx="8696084" cy="5016758"/>
          </a:xfrm>
          <a:prstGeom prst="rect">
            <a:avLst/>
          </a:prstGeom>
        </p:spPr>
        <p:txBody>
          <a:bodyPr wrap="square">
            <a:spAutoFit/>
          </a:bodyPr>
          <a:lstStyle/>
          <a:p>
            <a:r>
              <a:rPr lang="kk-KZ" sz="2000" dirty="0">
                <a:latin typeface="Times New Roman" pitchFamily="18" charset="0"/>
                <a:cs typeface="Times New Roman" pitchFamily="18" charset="0"/>
              </a:rPr>
              <a:t>− </a:t>
            </a:r>
            <a:r>
              <a:rPr lang="kk-KZ" sz="2000" b="1" dirty="0">
                <a:latin typeface="Times New Roman" pitchFamily="18" charset="0"/>
                <a:cs typeface="Times New Roman" pitchFamily="18" charset="0"/>
              </a:rPr>
              <a:t>Жобалау типтері, немесе салалары: </a:t>
            </a:r>
            <a:r>
              <a:rPr lang="kk-KZ" sz="2000" dirty="0">
                <a:latin typeface="Times New Roman" pitchFamily="18" charset="0"/>
                <a:cs typeface="Times New Roman" pitchFamily="18" charset="0"/>
              </a:rPr>
              <a:t>техникалық, ұйымдастырушылық, экономикалық, әлеуметтік, білім беру, аралас салалар, т.б.</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a:t>
            </a:r>
            <a:r>
              <a:rPr lang="kk-KZ" sz="2000" b="1" dirty="0">
                <a:latin typeface="Times New Roman" pitchFamily="18" charset="0"/>
                <a:cs typeface="Times New Roman" pitchFamily="18" charset="0"/>
              </a:rPr>
              <a:t>Жобалау </a:t>
            </a:r>
            <a:r>
              <a:rPr lang="kk-KZ" sz="2000" b="1" dirty="0" smtClean="0">
                <a:latin typeface="Times New Roman" pitchFamily="18" charset="0"/>
                <a:cs typeface="Times New Roman" pitchFamily="18" charset="0"/>
              </a:rPr>
              <a:t>кластары немесе </a:t>
            </a:r>
            <a:r>
              <a:rPr lang="kk-KZ" sz="2000" b="1" dirty="0">
                <a:latin typeface="Times New Roman" pitchFamily="18" charset="0"/>
                <a:cs typeface="Times New Roman" pitchFamily="18" charset="0"/>
              </a:rPr>
              <a:t>жобалау құрамы мен құрылымы, </a:t>
            </a:r>
            <a:r>
              <a:rPr lang="kk-KZ" sz="2000" dirty="0">
                <a:latin typeface="Times New Roman" pitchFamily="18" charset="0"/>
                <a:cs typeface="Times New Roman" pitchFamily="18" charset="0"/>
              </a:rPr>
              <a:t>пәндік аясы бойынша: моно – жобалау, мульти –жобалау, мега – жобалау. Олар қолданылуына қарай сипатталды, мысалы, моно – дербес жобалаудың белгілі бір масшабтағы түрліше дара жобалау екені атынан көрініп тұрса, мульти –жобалау бірнеше дербес жобалардан тұратын кешенді жобалау болса, мега –жобалау– белгілі бір экономикалық саланы, не аймақты дамытудың мақсатты бағдарламалары, оның құрамына моно – жобалау да, мульти –  жобалау да еніп кетеді.</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a:t>
            </a:r>
            <a:r>
              <a:rPr lang="kk-KZ" sz="2000" b="1" dirty="0">
                <a:latin typeface="Times New Roman" pitchFamily="18" charset="0"/>
                <a:cs typeface="Times New Roman" pitchFamily="18" charset="0"/>
              </a:rPr>
              <a:t>Жобалау масштабтары: </a:t>
            </a:r>
            <a:r>
              <a:rPr lang="kk-KZ" sz="2000" dirty="0">
                <a:latin typeface="Times New Roman" pitchFamily="18" charset="0"/>
                <a:cs typeface="Times New Roman" pitchFamily="18" charset="0"/>
              </a:rPr>
              <a:t>шағын, орташа, ірі және өте ірі деп шартты түрде белгілене алады.</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a:t>
            </a:r>
            <a:r>
              <a:rPr lang="kk-KZ" sz="2000" b="1" dirty="0">
                <a:latin typeface="Times New Roman" pitchFamily="18" charset="0"/>
                <a:cs typeface="Times New Roman" pitchFamily="18" charset="0"/>
              </a:rPr>
              <a:t>Жобалау ұзақтығы: </a:t>
            </a:r>
            <a:r>
              <a:rPr lang="kk-KZ" sz="2000" dirty="0">
                <a:latin typeface="Times New Roman" pitchFamily="18" charset="0"/>
                <a:cs typeface="Times New Roman" pitchFamily="18" charset="0"/>
              </a:rPr>
              <a:t>қысқа мерзімді – 3 жылға дейінгі, орта мерзімді, – 3-5 жылға,  ұзақ мерзімді – 5-тен көп жылдарға созылатын жобалау;</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a:t>
            </a:r>
            <a:r>
              <a:rPr lang="kk-KZ" sz="2000" b="1" dirty="0">
                <a:latin typeface="Times New Roman" pitchFamily="18" charset="0"/>
                <a:cs typeface="Times New Roman" pitchFamily="18" charset="0"/>
              </a:rPr>
              <a:t>Жобалау түрлері: </a:t>
            </a:r>
            <a:r>
              <a:rPr lang="kk-KZ" sz="2000" dirty="0">
                <a:latin typeface="Times New Roman" pitchFamily="18" charset="0"/>
                <a:cs typeface="Times New Roman" pitchFamily="18" charset="0"/>
              </a:rPr>
              <a:t>инвестициялық, инновациялық, білім беру, ғылыми –зерттеу, аралас, т.б.</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156602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620688"/>
            <a:ext cx="8784976" cy="4801314"/>
          </a:xfrm>
          <a:prstGeom prst="rect">
            <a:avLst/>
          </a:prstGeom>
        </p:spPr>
        <p:txBody>
          <a:bodyPr wrap="square">
            <a:spAutoFit/>
          </a:bodyPr>
          <a:lstStyle/>
          <a:p>
            <a:r>
              <a:rPr lang="en-US" sz="2800" b="1" dirty="0" smtClean="0">
                <a:latin typeface="Times New Roman" pitchFamily="18" charset="0"/>
                <a:cs typeface="Times New Roman" pitchFamily="18" charset="0"/>
              </a:rPr>
              <a:t>	</a:t>
            </a:r>
            <a:r>
              <a:rPr lang="kk-KZ" sz="2800" b="1" dirty="0" smtClean="0">
                <a:latin typeface="Times New Roman" pitchFamily="18" charset="0"/>
                <a:cs typeface="Times New Roman" pitchFamily="18" charset="0"/>
              </a:rPr>
              <a:t>Әлеуметтік </a:t>
            </a:r>
            <a:r>
              <a:rPr lang="kk-KZ" sz="2800" b="1" dirty="0">
                <a:latin typeface="Times New Roman" pitchFamily="18" charset="0"/>
                <a:cs typeface="Times New Roman" pitchFamily="18" charset="0"/>
              </a:rPr>
              <a:t>жүйелерді басқарудағы жобалауға бірнеше анықтамалар берілген, </a:t>
            </a:r>
            <a:r>
              <a:rPr lang="kk-KZ" sz="2500" dirty="0">
                <a:latin typeface="Times New Roman" pitchFamily="18" charset="0"/>
                <a:cs typeface="Times New Roman" pitchFamily="18" charset="0"/>
              </a:rPr>
              <a:t>мысалы, Ф.Перегудовтың анықтамасы бойынша, «жобалау – жұмыс нәтижесінің сапасына қойылатын талаптары белгіленген, орындау сипатына сай қажетті құралдар мен кететін шығындар алдын ала есептелген, берілген уақыт ішінде белгілі бір жүйеге мақсатты өзгерістер ендіру». Ол әр жобалау идея пайда болғаннан бастап, толық аяқталғанға дейін өз дамуының бірнеше сатыларынан өтеді дей отырып, даму сатыларының жиынтығы жобаның өмір сүру циклын құрайды, ал ол фазаларға бөлінеді, фазалар – сатыларға, сатылар – кезеңдерге бөлінеді дейді. </a:t>
            </a:r>
            <a:endParaRPr lang="ru-RU" sz="2500" dirty="0">
              <a:latin typeface="Times New Roman" pitchFamily="18" charset="0"/>
              <a:cs typeface="Times New Roman" pitchFamily="18" charset="0"/>
            </a:endParaRPr>
          </a:p>
        </p:txBody>
      </p:sp>
    </p:spTree>
    <p:extLst>
      <p:ext uri="{BB962C8B-B14F-4D97-AF65-F5344CB8AC3E}">
        <p14:creationId xmlns:p14="http://schemas.microsoft.com/office/powerpoint/2010/main" val="2670544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1443841"/>
            <a:ext cx="8208912" cy="3785652"/>
          </a:xfrm>
          <a:prstGeom prst="rect">
            <a:avLst/>
          </a:prstGeom>
        </p:spPr>
        <p:txBody>
          <a:bodyPr wrap="square">
            <a:spAutoFit/>
          </a:bodyPr>
          <a:lstStyle/>
          <a:p>
            <a:r>
              <a:rPr lang="en-US"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А.М.Новиков </a:t>
            </a:r>
            <a:r>
              <a:rPr lang="kk-KZ" sz="2400" dirty="0">
                <a:latin typeface="Times New Roman" pitchFamily="18" charset="0"/>
                <a:cs typeface="Times New Roman" pitchFamily="18" charset="0"/>
              </a:rPr>
              <a:t>жоба мен жобалау ұғымдарының айырмашылығын анықтайды, ол жобалауды жобаның бастапқы кезеңіне тән әрекет деп түсіндіреді.  Шын мәнінде, кез келген өнімді, немесе инновациялық қызмет нақты мақсат қойылуын, дәлірек айтқанда, жобалауды қажет етеді. Педагогикалық әрекеттер тәжірибесінде білім беру жүйесін жобалау іске асырылады, мысалы, оған сабақ үрдісін жобалау, немесе, мектептің гимназияға өтуін жобалау, немесе бір ел бойынша білім беруді дамытуды жобалау әрекетерін жатқыза аламыз.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65341313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543</Words>
  <Application>Microsoft Office PowerPoint</Application>
  <PresentationFormat>Экран (4:3)</PresentationFormat>
  <Paragraphs>62</Paragraphs>
  <Slides>14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Arial</vt:lpstr>
      <vt:lpstr>Calibri</vt:lpstr>
      <vt:lpstr>Times New Roman</vt:lpstr>
      <vt:lpstr>Тема Office</vt:lpstr>
      <vt:lpstr>Дәріс. Жобалаудың теориялық негіздері. Педагогикалық жобалаудың негізгі ұғымдары.   </vt:lpstr>
      <vt:lpstr>Жоспар</vt:lpstr>
      <vt:lpstr>Презентация PowerPoint</vt:lpstr>
      <vt:lpstr>Презентация PowerPoint</vt:lpstr>
      <vt:lpstr>Презентация PowerPoint</vt:lpstr>
      <vt:lpstr>Презентация PowerPoint</vt:lpstr>
      <vt:lpstr>Әлеуметтік жүйелерді басқарудағы жобалау түрлерінің, оларды қолдану аясының тым көптігі оларды классификциялауды қажет етеді, оны А.М.Новиков бойынша құрылған жүйелік классификация негізінде қарастырып көрейік.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Әлеуметтік және әлеуметтік-педагогикалық жобалау.</dc:title>
  <dc:creator>home</dc:creator>
  <cp:lastModifiedBy>Пользователь Windows</cp:lastModifiedBy>
  <cp:revision>11</cp:revision>
  <dcterms:created xsi:type="dcterms:W3CDTF">2016-01-27T15:02:30Z</dcterms:created>
  <dcterms:modified xsi:type="dcterms:W3CDTF">2020-06-29T06:38:19Z</dcterms:modified>
</cp:coreProperties>
</file>